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kit-verma2000/Amazon-sales-analysis" TargetMode="External"/><Relationship Id="rId4"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7" Type="http://schemas.openxmlformats.org/officeDocument/2006/relationships/slideLayout" Target="../slideLayouts/slideLayout1.xml"/><Relationship Id="rId8"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hyperlink" Target="https://public.tableau.com/views/Amazonsalesanalysis_17214678360450/Dashboard1?:language=en-GB&amp;publish=yes&amp;:sid=&amp;:redirect=auth&amp;:display_count=n&amp;:origin=viz_share_link" TargetMode="External"/><Relationship Id="rId4" Type="http://schemas.openxmlformats.org/officeDocument/2006/relationships/hyperlink" Target="https://gamma.app" TargetMode="External"/><Relationship Id="rId2" Type="http://schemas.openxmlformats.org/officeDocument/2006/relationships/image" Target="../media/image-5-1.png"/><Relationship Id="rId3"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https://public.tableau.com/views/Amazonsalesanalysis_17214678360450/Dashboard2?:language=en-GB&amp;publish=yes&amp;:sid=&amp;:redirect=auth&amp;:display_count=n&amp;:origin=viz_share_link" TargetMode="External"/><Relationship Id="rId4" Type="http://schemas.openxmlformats.org/officeDocument/2006/relationships/hyperlink" Target="https://gamma.app" TargetMode="External"/><Relationship Id="rId2" Type="http://schemas.openxmlformats.org/officeDocument/2006/relationships/image" Target="../media/image-6-1.png"/><Relationship Id="rId3" Type="http://schemas.openxmlformats.org/officeDocument/2006/relationships/image" Target="../media/image-6-2.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s://public.tableau.com/views/Amazonsalesanalysis_17214678360450/Dashboard3?:language=en-GB&amp;publish=yes&amp;:sid=&amp;:redirect=auth&amp;:display_count=n&amp;:origin=viz_share_link" TargetMode="External"/><Relationship Id="rId4" Type="http://schemas.openxmlformats.org/officeDocument/2006/relationships/hyperlink" Target="https://gamma.app" TargetMode="External"/><Relationship Id="rId2" Type="http://schemas.openxmlformats.org/officeDocument/2006/relationships/image" Target="../media/image-7-1.png"/><Relationship Id="rId3" Type="http://schemas.openxmlformats.org/officeDocument/2006/relationships/image" Target="../media/image-7-2.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14630400" cy="2813090"/>
          </a:xfrm>
          <a:prstGeom prst="rect">
            <a:avLst/>
          </a:prstGeom>
        </p:spPr>
      </p:pic>
      <p:sp>
        <p:nvSpPr>
          <p:cNvPr id="5" name="Text 2"/>
          <p:cNvSpPr/>
          <p:nvPr/>
        </p:nvSpPr>
        <p:spPr>
          <a:xfrm>
            <a:off x="787598" y="5036106"/>
            <a:ext cx="8333661" cy="970478"/>
          </a:xfrm>
          <a:prstGeom prst="rect">
            <a:avLst/>
          </a:prstGeom>
          <a:noFill/>
          <a:ln/>
        </p:spPr>
        <p:txBody>
          <a:bodyPr wrap="none" rtlCol="0" anchor="t"/>
          <a:lstStyle/>
          <a:p>
            <a:pPr indent="0" marL="0">
              <a:lnSpc>
                <a:spcPts val="7642"/>
              </a:lnSpc>
              <a:buNone/>
            </a:pPr>
            <a:r>
              <a:rPr lang="en-US" sz="6114" b="1" spc="-183" kern="0" dirty="0">
                <a:solidFill>
                  <a:srgbClr val="FFFFFF"/>
                </a:solidFill>
                <a:latin typeface="Inter" pitchFamily="34" charset="0"/>
                <a:ea typeface="Inter" pitchFamily="34" charset="-122"/>
                <a:cs typeface="Inter" pitchFamily="34" charset="-120"/>
              </a:rPr>
              <a:t>Amazon Sales Analysis</a:t>
            </a:r>
            <a:endParaRPr lang="en-US" sz="6114"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2098596"/>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Github link:</a:t>
            </a:r>
            <a:endParaRPr lang="en-US" sz="4430" dirty="0"/>
          </a:p>
        </p:txBody>
      </p:sp>
      <p:sp>
        <p:nvSpPr>
          <p:cNvPr id="5" name="Text 3"/>
          <p:cNvSpPr/>
          <p:nvPr/>
        </p:nvSpPr>
        <p:spPr>
          <a:xfrm>
            <a:off x="787598" y="3251954"/>
            <a:ext cx="13055203" cy="360045"/>
          </a:xfrm>
          <a:prstGeom prst="rect">
            <a:avLst/>
          </a:prstGeom>
          <a:noFill/>
          <a:ln/>
        </p:spPr>
        <p:txBody>
          <a:bodyPr wrap="non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For more analysis and recommendation:</a:t>
            </a:r>
            <a:endParaRPr lang="en-US" sz="1772" dirty="0"/>
          </a:p>
        </p:txBody>
      </p:sp>
      <p:pic>
        <p:nvPicPr>
          <p:cNvPr id="6" name="Image 0" descr="preencoded.png">
            <a:hlinkClick r:id="rId2" tooltip=""/>
          </p:cNvPr>
          <p:cNvPicPr>
            <a:picLocks noChangeAspect="1"/>
          </p:cNvPicPr>
          <p:nvPr/>
        </p:nvPicPr>
        <p:blipFill>
          <a:blip r:embed="rId1"/>
          <a:stretch>
            <a:fillRect/>
          </a:stretch>
        </p:blipFill>
        <p:spPr>
          <a:xfrm>
            <a:off x="787598" y="3865126"/>
            <a:ext cx="13055203" cy="2265759"/>
          </a:xfrm>
          <a:prstGeom prst="rect">
            <a:avLst/>
          </a:prstGeom>
        </p:spPr>
      </p:pic>
      <p:pic>
        <p:nvPicPr>
          <p:cNvPr id="7"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10691813"/>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5486400" cy="10691813"/>
          </a:xfrm>
          <a:prstGeom prst="rect">
            <a:avLst/>
          </a:prstGeom>
        </p:spPr>
      </p:pic>
      <p:sp>
        <p:nvSpPr>
          <p:cNvPr id="5" name="Text 2"/>
          <p:cNvSpPr/>
          <p:nvPr/>
        </p:nvSpPr>
        <p:spPr>
          <a:xfrm>
            <a:off x="6273998" y="618887"/>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Conclusion</a:t>
            </a:r>
            <a:endParaRPr lang="en-US" sz="4430" dirty="0"/>
          </a:p>
        </p:txBody>
      </p:sp>
      <p:pic>
        <p:nvPicPr>
          <p:cNvPr id="6" name="Image 1" descr="preencoded.png">    </p:cNvPr>
          <p:cNvPicPr>
            <a:picLocks noChangeAspect="1"/>
          </p:cNvPicPr>
          <p:nvPr/>
        </p:nvPicPr>
        <p:blipFill>
          <a:blip r:embed="rId2"/>
          <a:stretch>
            <a:fillRect/>
          </a:stretch>
        </p:blipFill>
        <p:spPr>
          <a:xfrm>
            <a:off x="6273998" y="1659731"/>
            <a:ext cx="562570" cy="562570"/>
          </a:xfrm>
          <a:prstGeom prst="rect">
            <a:avLst/>
          </a:prstGeom>
        </p:spPr>
      </p:pic>
      <p:sp>
        <p:nvSpPr>
          <p:cNvPr id="7" name="Text 3"/>
          <p:cNvSpPr/>
          <p:nvPr/>
        </p:nvSpPr>
        <p:spPr>
          <a:xfrm>
            <a:off x="6273998" y="2447330"/>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Growth Potential</a:t>
            </a:r>
            <a:endParaRPr lang="en-US" sz="2215" dirty="0"/>
          </a:p>
        </p:txBody>
      </p:sp>
      <p:sp>
        <p:nvSpPr>
          <p:cNvPr id="8" name="Text 4"/>
          <p:cNvSpPr/>
          <p:nvPr/>
        </p:nvSpPr>
        <p:spPr>
          <a:xfrm>
            <a:off x="6273998" y="2933938"/>
            <a:ext cx="7568803" cy="1080135"/>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Amazon has significant opportunities to drive sales growth by enhancing the customer experience, expanding into new markets, and optimizing its operations.</a:t>
            </a:r>
            <a:endParaRPr lang="en-US" sz="1772" dirty="0"/>
          </a:p>
        </p:txBody>
      </p:sp>
      <p:pic>
        <p:nvPicPr>
          <p:cNvPr id="9" name="Image 2" descr="preencoded.png">    </p:cNvPr>
          <p:cNvPicPr>
            <a:picLocks noChangeAspect="1"/>
          </p:cNvPicPr>
          <p:nvPr/>
        </p:nvPicPr>
        <p:blipFill>
          <a:blip r:embed="rId3"/>
          <a:stretch>
            <a:fillRect/>
          </a:stretch>
        </p:blipFill>
        <p:spPr>
          <a:xfrm>
            <a:off x="6273998" y="4689158"/>
            <a:ext cx="562570" cy="562570"/>
          </a:xfrm>
          <a:prstGeom prst="rect">
            <a:avLst/>
          </a:prstGeom>
        </p:spPr>
      </p:pic>
      <p:sp>
        <p:nvSpPr>
          <p:cNvPr id="10" name="Text 5"/>
          <p:cNvSpPr/>
          <p:nvPr/>
        </p:nvSpPr>
        <p:spPr>
          <a:xfrm>
            <a:off x="6273998" y="5476756"/>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Innovation</a:t>
            </a:r>
            <a:endParaRPr lang="en-US" sz="2215" dirty="0"/>
          </a:p>
        </p:txBody>
      </p:sp>
      <p:sp>
        <p:nvSpPr>
          <p:cNvPr id="11" name="Text 6"/>
          <p:cNvSpPr/>
          <p:nvPr/>
        </p:nvSpPr>
        <p:spPr>
          <a:xfrm>
            <a:off x="6273998" y="5963364"/>
            <a:ext cx="7568803" cy="1080135"/>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Embracing new technologies, developing unique product offerings, and staying ahead of market trends will be crucial for Amazon's continued success.</a:t>
            </a:r>
            <a:endParaRPr lang="en-US" sz="1772" dirty="0"/>
          </a:p>
        </p:txBody>
      </p:sp>
      <p:pic>
        <p:nvPicPr>
          <p:cNvPr id="12" name="Image 3" descr="preencoded.png">    </p:cNvPr>
          <p:cNvPicPr>
            <a:picLocks noChangeAspect="1"/>
          </p:cNvPicPr>
          <p:nvPr/>
        </p:nvPicPr>
        <p:blipFill>
          <a:blip r:embed="rId4"/>
          <a:stretch>
            <a:fillRect/>
          </a:stretch>
        </p:blipFill>
        <p:spPr>
          <a:xfrm>
            <a:off x="6273998" y="7718584"/>
            <a:ext cx="562570" cy="562570"/>
          </a:xfrm>
          <a:prstGeom prst="rect">
            <a:avLst/>
          </a:prstGeom>
        </p:spPr>
      </p:pic>
      <p:sp>
        <p:nvSpPr>
          <p:cNvPr id="13" name="Text 7"/>
          <p:cNvSpPr/>
          <p:nvPr/>
        </p:nvSpPr>
        <p:spPr>
          <a:xfrm>
            <a:off x="6273998" y="8506182"/>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Adaptability</a:t>
            </a:r>
            <a:endParaRPr lang="en-US" sz="2215" dirty="0"/>
          </a:p>
        </p:txBody>
      </p:sp>
      <p:sp>
        <p:nvSpPr>
          <p:cNvPr id="14" name="Text 8"/>
          <p:cNvSpPr/>
          <p:nvPr/>
        </p:nvSpPr>
        <p:spPr>
          <a:xfrm>
            <a:off x="6273998" y="8992791"/>
            <a:ext cx="7568803" cy="1080135"/>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Amazon must be agile and responsive to changing consumer behavior, competitive landscape, and market conditions to maintain its leadership position.</a:t>
            </a:r>
            <a:endParaRPr lang="en-US" sz="177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1375172"/>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Contents:</a:t>
            </a:r>
            <a:endParaRPr lang="en-US" sz="4430" dirty="0"/>
          </a:p>
        </p:txBody>
      </p:sp>
      <p:sp>
        <p:nvSpPr>
          <p:cNvPr id="5" name="Text 3"/>
          <p:cNvSpPr/>
          <p:nvPr/>
        </p:nvSpPr>
        <p:spPr>
          <a:xfrm>
            <a:off x="1237655" y="2528530"/>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Problem statement</a:t>
            </a:r>
            <a:endParaRPr lang="en-US" sz="2215" dirty="0"/>
          </a:p>
        </p:txBody>
      </p:sp>
      <p:sp>
        <p:nvSpPr>
          <p:cNvPr id="6" name="Text 4"/>
          <p:cNvSpPr/>
          <p:nvPr/>
        </p:nvSpPr>
        <p:spPr>
          <a:xfrm>
            <a:off x="1237655" y="3057287"/>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Key metrics</a:t>
            </a:r>
            <a:endParaRPr lang="en-US" sz="2215" dirty="0"/>
          </a:p>
        </p:txBody>
      </p:sp>
      <p:sp>
        <p:nvSpPr>
          <p:cNvPr id="7" name="Text 5"/>
          <p:cNvSpPr/>
          <p:nvPr/>
        </p:nvSpPr>
        <p:spPr>
          <a:xfrm>
            <a:off x="1237655" y="3586043"/>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Dashboarding(Tableau)</a:t>
            </a:r>
            <a:endParaRPr lang="en-US" sz="2215" dirty="0"/>
          </a:p>
        </p:txBody>
      </p:sp>
      <p:sp>
        <p:nvSpPr>
          <p:cNvPr id="8" name="Text 6"/>
          <p:cNvSpPr/>
          <p:nvPr/>
        </p:nvSpPr>
        <p:spPr>
          <a:xfrm>
            <a:off x="1237655" y="4114800"/>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Insights</a:t>
            </a:r>
            <a:endParaRPr lang="en-US" sz="2215" dirty="0"/>
          </a:p>
        </p:txBody>
      </p:sp>
      <p:sp>
        <p:nvSpPr>
          <p:cNvPr id="9" name="Text 7"/>
          <p:cNvSpPr/>
          <p:nvPr/>
        </p:nvSpPr>
        <p:spPr>
          <a:xfrm>
            <a:off x="1237655" y="4643557"/>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Recommendations</a:t>
            </a:r>
            <a:endParaRPr lang="en-US" sz="2215" dirty="0"/>
          </a:p>
        </p:txBody>
      </p:sp>
      <p:sp>
        <p:nvSpPr>
          <p:cNvPr id="10" name="Text 8"/>
          <p:cNvSpPr/>
          <p:nvPr/>
        </p:nvSpPr>
        <p:spPr>
          <a:xfrm>
            <a:off x="1237655" y="5172313"/>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Github Link</a:t>
            </a:r>
            <a:endParaRPr lang="en-US" sz="2215" dirty="0"/>
          </a:p>
        </p:txBody>
      </p:sp>
      <p:sp>
        <p:nvSpPr>
          <p:cNvPr id="11" name="Text 9"/>
          <p:cNvSpPr/>
          <p:nvPr/>
        </p:nvSpPr>
        <p:spPr>
          <a:xfrm>
            <a:off x="1237655" y="5701070"/>
            <a:ext cx="12605147" cy="450056"/>
          </a:xfrm>
          <a:prstGeom prst="rect">
            <a:avLst/>
          </a:prstGeom>
          <a:noFill/>
          <a:ln/>
        </p:spPr>
        <p:txBody>
          <a:bodyPr wrap="none" rtlCol="0" anchor="t"/>
          <a:lstStyle/>
          <a:p>
            <a:pPr algn="l" marL="342900" indent="-342900">
              <a:lnSpc>
                <a:spcPts val="3544"/>
              </a:lnSpc>
              <a:buSzPct val="100000"/>
              <a:buChar char="•"/>
            </a:pPr>
            <a:r>
              <a:rPr lang="en-US" sz="2215" spc="-35" kern="0" dirty="0">
                <a:solidFill>
                  <a:srgbClr val="E5E0DF"/>
                </a:solidFill>
                <a:latin typeface="Inter" pitchFamily="34" charset="0"/>
                <a:ea typeface="Inter" pitchFamily="34" charset="-122"/>
                <a:cs typeface="Inter" pitchFamily="34" charset="-120"/>
              </a:rPr>
              <a:t>Conclusion</a:t>
            </a:r>
            <a:endParaRPr lang="en-US" sz="2215" dirty="0"/>
          </a:p>
        </p:txBody>
      </p:sp>
      <p:sp>
        <p:nvSpPr>
          <p:cNvPr id="12" name="Text 10"/>
          <p:cNvSpPr/>
          <p:nvPr/>
        </p:nvSpPr>
        <p:spPr>
          <a:xfrm>
            <a:off x="787598" y="6404253"/>
            <a:ext cx="13055203" cy="450056"/>
          </a:xfrm>
          <a:prstGeom prst="rect">
            <a:avLst/>
          </a:prstGeom>
          <a:noFill/>
          <a:ln/>
        </p:spPr>
        <p:txBody>
          <a:bodyPr wrap="none" rtlCol="0" anchor="t"/>
          <a:lstStyle/>
          <a:p>
            <a:pPr indent="0" marL="0">
              <a:lnSpc>
                <a:spcPts val="3544"/>
              </a:lnSpc>
              <a:buNone/>
            </a:pPr>
            <a:endParaRPr lang="en-US" sz="2215"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73998" y="1901071"/>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Problem Statement</a:t>
            </a:r>
            <a:endParaRPr lang="en-US" sz="4430" dirty="0"/>
          </a:p>
        </p:txBody>
      </p:sp>
      <p:sp>
        <p:nvSpPr>
          <p:cNvPr id="6" name="Text 3"/>
          <p:cNvSpPr/>
          <p:nvPr/>
        </p:nvSpPr>
        <p:spPr>
          <a:xfrm>
            <a:off x="6273998" y="2941915"/>
            <a:ext cx="7568803" cy="1440180"/>
          </a:xfrm>
          <a:prstGeom prst="rect">
            <a:avLst/>
          </a:prstGeom>
          <a:noFill/>
          <a:ln/>
        </p:spPr>
        <p:txBody>
          <a:bodyPr wrap="squar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sz="1772" dirty="0"/>
          </a:p>
        </p:txBody>
      </p:sp>
      <p:sp>
        <p:nvSpPr>
          <p:cNvPr id="7" name="Text 4"/>
          <p:cNvSpPr/>
          <p:nvPr/>
        </p:nvSpPr>
        <p:spPr>
          <a:xfrm>
            <a:off x="6273998" y="4635222"/>
            <a:ext cx="7568803" cy="720090"/>
          </a:xfrm>
          <a:prstGeom prst="rect">
            <a:avLst/>
          </a:prstGeom>
          <a:noFill/>
          <a:ln/>
        </p:spPr>
        <p:txBody>
          <a:bodyPr wrap="squar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Develop a report by ETL: Extract-Transform-Load some Amazon dataset and find for me Sales-trend -&gt; month-wise, year-wise, yearly_month-wise </a:t>
            </a:r>
            <a:endParaRPr lang="en-US" sz="1772" dirty="0"/>
          </a:p>
        </p:txBody>
      </p:sp>
      <p:sp>
        <p:nvSpPr>
          <p:cNvPr id="8" name="Text 5"/>
          <p:cNvSpPr/>
          <p:nvPr/>
        </p:nvSpPr>
        <p:spPr>
          <a:xfrm>
            <a:off x="6273998" y="5608439"/>
            <a:ext cx="7568803" cy="720090"/>
          </a:xfrm>
          <a:prstGeom prst="rect">
            <a:avLst/>
          </a:prstGeom>
          <a:noFill/>
          <a:ln/>
        </p:spPr>
        <p:txBody>
          <a:bodyPr wrap="squar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Find key metrics and factors and show the meaningful relationships between attributes.</a:t>
            </a:r>
            <a:endParaRPr lang="en-US" sz="1772"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2541270"/>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Key Metrics</a:t>
            </a:r>
            <a:endParaRPr lang="en-US" sz="4430" dirty="0"/>
          </a:p>
        </p:txBody>
      </p:sp>
      <p:sp>
        <p:nvSpPr>
          <p:cNvPr id="5" name="Text 3"/>
          <p:cNvSpPr/>
          <p:nvPr/>
        </p:nvSpPr>
        <p:spPr>
          <a:xfrm>
            <a:off x="787598" y="3784640"/>
            <a:ext cx="2851904" cy="360045"/>
          </a:xfrm>
          <a:prstGeom prst="rect">
            <a:avLst/>
          </a:prstGeom>
          <a:noFill/>
          <a:ln/>
        </p:spPr>
        <p:txBody>
          <a:bodyPr wrap="non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Revenue &amp; Profit</a:t>
            </a:r>
            <a:endParaRPr lang="en-US" sz="1772" dirty="0"/>
          </a:p>
        </p:txBody>
      </p:sp>
      <p:sp>
        <p:nvSpPr>
          <p:cNvPr id="6" name="Text 4"/>
          <p:cNvSpPr/>
          <p:nvPr/>
        </p:nvSpPr>
        <p:spPr>
          <a:xfrm>
            <a:off x="787598" y="4347210"/>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Total Revenue : 41.23 M</a:t>
            </a:r>
            <a:endParaRPr lang="en-US" sz="1418" dirty="0"/>
          </a:p>
        </p:txBody>
      </p:sp>
      <p:sp>
        <p:nvSpPr>
          <p:cNvPr id="7" name="Text 5"/>
          <p:cNvSpPr/>
          <p:nvPr/>
        </p:nvSpPr>
        <p:spPr>
          <a:xfrm>
            <a:off x="787598" y="4837748"/>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Total profit : 11.96 M</a:t>
            </a:r>
            <a:endParaRPr lang="en-US" sz="1418" dirty="0"/>
          </a:p>
        </p:txBody>
      </p:sp>
      <p:sp>
        <p:nvSpPr>
          <p:cNvPr id="8" name="Text 6"/>
          <p:cNvSpPr/>
          <p:nvPr/>
        </p:nvSpPr>
        <p:spPr>
          <a:xfrm>
            <a:off x="4196239" y="3784640"/>
            <a:ext cx="2851904" cy="360045"/>
          </a:xfrm>
          <a:prstGeom prst="rect">
            <a:avLst/>
          </a:prstGeom>
          <a:noFill/>
          <a:ln/>
        </p:spPr>
        <p:txBody>
          <a:bodyPr wrap="non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Delivery time</a:t>
            </a:r>
            <a:endParaRPr lang="en-US" sz="1772" dirty="0"/>
          </a:p>
        </p:txBody>
      </p:sp>
      <p:sp>
        <p:nvSpPr>
          <p:cNvPr id="9" name="Text 7"/>
          <p:cNvSpPr/>
          <p:nvPr/>
        </p:nvSpPr>
        <p:spPr>
          <a:xfrm>
            <a:off x="4196239" y="4347210"/>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Average delivery time: 20</a:t>
            </a:r>
            <a:endParaRPr lang="en-US" sz="1418" dirty="0"/>
          </a:p>
        </p:txBody>
      </p:sp>
      <p:sp>
        <p:nvSpPr>
          <p:cNvPr id="10" name="Text 8"/>
          <p:cNvSpPr/>
          <p:nvPr/>
        </p:nvSpPr>
        <p:spPr>
          <a:xfrm>
            <a:off x="7604879" y="3784640"/>
            <a:ext cx="2851904" cy="360045"/>
          </a:xfrm>
          <a:prstGeom prst="rect">
            <a:avLst/>
          </a:prstGeom>
          <a:noFill/>
          <a:ln/>
        </p:spPr>
        <p:txBody>
          <a:bodyPr wrap="non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Unit Cost</a:t>
            </a:r>
            <a:endParaRPr lang="en-US" sz="1772" dirty="0"/>
          </a:p>
        </p:txBody>
      </p:sp>
      <p:sp>
        <p:nvSpPr>
          <p:cNvPr id="11" name="Text 9"/>
          <p:cNvSpPr/>
          <p:nvPr/>
        </p:nvSpPr>
        <p:spPr>
          <a:xfrm>
            <a:off x="7604879" y="4347210"/>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Total unit cost: 5 K</a:t>
            </a:r>
            <a:endParaRPr lang="en-US" sz="1418" dirty="0"/>
          </a:p>
        </p:txBody>
      </p:sp>
      <p:sp>
        <p:nvSpPr>
          <p:cNvPr id="12" name="Text 10"/>
          <p:cNvSpPr/>
          <p:nvPr/>
        </p:nvSpPr>
        <p:spPr>
          <a:xfrm>
            <a:off x="11013519" y="3784640"/>
            <a:ext cx="2851904" cy="720090"/>
          </a:xfrm>
          <a:prstGeom prst="rect">
            <a:avLst/>
          </a:prstGeom>
          <a:noFill/>
          <a:ln/>
        </p:spPr>
        <p:txBody>
          <a:bodyPr wrap="squar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Profit Generated By Differet channels</a:t>
            </a:r>
            <a:endParaRPr lang="en-US" sz="1772" dirty="0"/>
          </a:p>
        </p:txBody>
      </p:sp>
      <p:sp>
        <p:nvSpPr>
          <p:cNvPr id="13" name="Text 11"/>
          <p:cNvSpPr/>
          <p:nvPr/>
        </p:nvSpPr>
        <p:spPr>
          <a:xfrm>
            <a:off x="11013519" y="4707255"/>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Offline channel : 8.16M</a:t>
            </a:r>
            <a:endParaRPr lang="en-US" sz="1418" dirty="0"/>
          </a:p>
        </p:txBody>
      </p:sp>
      <p:sp>
        <p:nvSpPr>
          <p:cNvPr id="14" name="Text 12"/>
          <p:cNvSpPr/>
          <p:nvPr/>
        </p:nvSpPr>
        <p:spPr>
          <a:xfrm>
            <a:off x="11013519" y="5197793"/>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Online Channel : 3.80 M</a:t>
            </a:r>
            <a:endParaRPr lang="en-US" sz="1418"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9477137"/>
          </a:xfrm>
          <a:prstGeom prst="rect">
            <a:avLst/>
          </a:prstGeom>
          <a:solidFill>
            <a:srgbClr val="272525"/>
          </a:solidFill>
          <a:ln/>
        </p:spPr>
      </p:sp>
      <p:sp>
        <p:nvSpPr>
          <p:cNvPr id="4" name="Text 2"/>
          <p:cNvSpPr/>
          <p:nvPr/>
        </p:nvSpPr>
        <p:spPr>
          <a:xfrm>
            <a:off x="787598" y="618887"/>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Dashboard (Tableau)</a:t>
            </a:r>
            <a:endParaRPr lang="en-US" sz="4430" dirty="0"/>
          </a:p>
        </p:txBody>
      </p:sp>
      <p:sp>
        <p:nvSpPr>
          <p:cNvPr id="5" name="Text 3"/>
          <p:cNvSpPr/>
          <p:nvPr/>
        </p:nvSpPr>
        <p:spPr>
          <a:xfrm>
            <a:off x="787598" y="1772245"/>
            <a:ext cx="13055203" cy="360045"/>
          </a:xfrm>
          <a:prstGeom prst="rect">
            <a:avLst/>
          </a:prstGeom>
          <a:noFill/>
          <a:ln/>
        </p:spPr>
        <p:txBody>
          <a:bodyPr wrap="non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Dashboard 1:  </a:t>
            </a:r>
            <a:endParaRPr lang="en-US" sz="1772" dirty="0"/>
          </a:p>
        </p:txBody>
      </p:sp>
      <p:sp>
        <p:nvSpPr>
          <p:cNvPr id="6" name="Text 4"/>
          <p:cNvSpPr/>
          <p:nvPr/>
        </p:nvSpPr>
        <p:spPr>
          <a:xfrm>
            <a:off x="787598" y="2385417"/>
            <a:ext cx="13055203" cy="360045"/>
          </a:xfrm>
          <a:prstGeom prst="rect">
            <a:avLst/>
          </a:prstGeom>
          <a:noFill/>
          <a:ln/>
        </p:spPr>
        <p:txBody>
          <a:bodyPr wrap="none" rtlCol="0" anchor="t"/>
          <a:lstStyle/>
          <a:p>
            <a:pPr indent="0" marL="0">
              <a:lnSpc>
                <a:spcPts val="2835"/>
              </a:lnSpc>
              <a:buNone/>
            </a:pPr>
            <a:r>
              <a:rPr lang="en-US" sz="1772" u="sng" spc="-35"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Amazon sales analysis</a:t>
            </a:r>
            <a:endParaRPr lang="en-US" sz="1772" dirty="0"/>
          </a:p>
        </p:txBody>
      </p:sp>
      <p:pic>
        <p:nvPicPr>
          <p:cNvPr id="7" name="Image 0" descr="preencoded.png">    </p:cNvPr>
          <p:cNvPicPr>
            <a:picLocks noChangeAspect="1"/>
          </p:cNvPicPr>
          <p:nvPr/>
        </p:nvPicPr>
        <p:blipFill>
          <a:blip r:embed="rId2"/>
          <a:stretch>
            <a:fillRect/>
          </a:stretch>
        </p:blipFill>
        <p:spPr>
          <a:xfrm>
            <a:off x="787598" y="2998589"/>
            <a:ext cx="11970068" cy="5246489"/>
          </a:xfrm>
          <a:prstGeom prst="rect">
            <a:avLst/>
          </a:prstGeom>
        </p:spPr>
      </p:pic>
      <p:sp>
        <p:nvSpPr>
          <p:cNvPr id="8" name="Text 5"/>
          <p:cNvSpPr/>
          <p:nvPr/>
        </p:nvSpPr>
        <p:spPr>
          <a:xfrm>
            <a:off x="787598" y="8498205"/>
            <a:ext cx="13055203" cy="360045"/>
          </a:xfrm>
          <a:prstGeom prst="rect">
            <a:avLst/>
          </a:prstGeom>
          <a:noFill/>
          <a:ln/>
        </p:spPr>
        <p:txBody>
          <a:bodyPr wrap="none" rtlCol="0" anchor="t"/>
          <a:lstStyle/>
          <a:p>
            <a:pPr indent="0" marL="0">
              <a:lnSpc>
                <a:spcPts val="2835"/>
              </a:lnSpc>
              <a:buNone/>
            </a:pPr>
            <a:endParaRPr lang="en-US" sz="1772" dirty="0"/>
          </a:p>
        </p:txBody>
      </p:sp>
      <p:pic>
        <p:nvPicPr>
          <p:cNvPr id="9"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714661"/>
          </a:xfrm>
          <a:prstGeom prst="rect">
            <a:avLst/>
          </a:prstGeom>
          <a:solidFill>
            <a:srgbClr val="272525"/>
          </a:solidFill>
          <a:ln/>
        </p:spPr>
      </p:sp>
      <p:sp>
        <p:nvSpPr>
          <p:cNvPr id="4" name="Text 2"/>
          <p:cNvSpPr/>
          <p:nvPr/>
        </p:nvSpPr>
        <p:spPr>
          <a:xfrm>
            <a:off x="787598" y="618887"/>
            <a:ext cx="3375779" cy="421838"/>
          </a:xfrm>
          <a:prstGeom prst="rect">
            <a:avLst/>
          </a:prstGeom>
          <a:noFill/>
          <a:ln/>
        </p:spPr>
        <p:txBody>
          <a:bodyPr wrap="none" rtlCol="0" anchor="t"/>
          <a:lstStyle/>
          <a:p>
            <a:pPr indent="0" marL="0">
              <a:lnSpc>
                <a:spcPts val="3323"/>
              </a:lnSpc>
              <a:buNone/>
            </a:pPr>
            <a:r>
              <a:rPr lang="en-US" sz="2658" b="1" spc="-80" kern="0" dirty="0">
                <a:solidFill>
                  <a:srgbClr val="FFFFFF"/>
                </a:solidFill>
                <a:latin typeface="Inter" pitchFamily="34" charset="0"/>
                <a:ea typeface="Inter" pitchFamily="34" charset="-122"/>
                <a:cs typeface="Inter" pitchFamily="34" charset="-120"/>
              </a:rPr>
              <a:t>Dashboard 2:</a:t>
            </a:r>
            <a:endParaRPr lang="en-US" sz="2658" dirty="0"/>
          </a:p>
        </p:txBody>
      </p:sp>
      <p:sp>
        <p:nvSpPr>
          <p:cNvPr id="5" name="Text 3"/>
          <p:cNvSpPr/>
          <p:nvPr/>
        </p:nvSpPr>
        <p:spPr>
          <a:xfrm>
            <a:off x="787598" y="1490782"/>
            <a:ext cx="13055203" cy="360045"/>
          </a:xfrm>
          <a:prstGeom prst="rect">
            <a:avLst/>
          </a:prstGeom>
          <a:noFill/>
          <a:ln/>
        </p:spPr>
        <p:txBody>
          <a:bodyPr wrap="none" rtlCol="0" anchor="t"/>
          <a:lstStyle/>
          <a:p>
            <a:pPr indent="0" marL="0">
              <a:lnSpc>
                <a:spcPts val="2835"/>
              </a:lnSpc>
              <a:buNone/>
            </a:pPr>
            <a:r>
              <a:rPr lang="en-US" sz="1772" u="sng" spc="-35"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Amazon sales analysis</a:t>
            </a:r>
            <a:endParaRPr lang="en-US" sz="1772" dirty="0"/>
          </a:p>
        </p:txBody>
      </p:sp>
      <p:pic>
        <p:nvPicPr>
          <p:cNvPr id="6" name="Image 0" descr="preencoded.png">    </p:cNvPr>
          <p:cNvPicPr>
            <a:picLocks noChangeAspect="1"/>
          </p:cNvPicPr>
          <p:nvPr/>
        </p:nvPicPr>
        <p:blipFill>
          <a:blip r:embed="rId2"/>
          <a:stretch>
            <a:fillRect/>
          </a:stretch>
        </p:blipFill>
        <p:spPr>
          <a:xfrm>
            <a:off x="787598" y="2103953"/>
            <a:ext cx="11956018" cy="5232440"/>
          </a:xfrm>
          <a:prstGeom prst="rect">
            <a:avLst/>
          </a:prstGeom>
        </p:spPr>
      </p:pic>
      <p:sp>
        <p:nvSpPr>
          <p:cNvPr id="7" name="Text 4"/>
          <p:cNvSpPr/>
          <p:nvPr/>
        </p:nvSpPr>
        <p:spPr>
          <a:xfrm>
            <a:off x="787598" y="7673935"/>
            <a:ext cx="3375779" cy="421838"/>
          </a:xfrm>
          <a:prstGeom prst="rect">
            <a:avLst/>
          </a:prstGeom>
          <a:noFill/>
          <a:ln/>
        </p:spPr>
        <p:txBody>
          <a:bodyPr wrap="none" rtlCol="0" anchor="t"/>
          <a:lstStyle/>
          <a:p>
            <a:pPr indent="0" marL="0">
              <a:lnSpc>
                <a:spcPts val="3323"/>
              </a:lnSpc>
              <a:buNone/>
            </a:pPr>
            <a:r>
              <a:rPr lang="en-US" sz="2658" b="1" spc="-80" kern="0" dirty="0">
                <a:solidFill>
                  <a:srgbClr val="FFFFFF"/>
                </a:solidFill>
                <a:latin typeface="Inter" pitchFamily="34" charset="0"/>
                <a:ea typeface="Inter" pitchFamily="34" charset="-122"/>
                <a:cs typeface="Inter" pitchFamily="34" charset="-120"/>
              </a:rPr>
              <a:t>  </a:t>
            </a:r>
            <a:endParaRPr lang="en-US" sz="2658" dirty="0"/>
          </a:p>
        </p:txBody>
      </p:sp>
      <p:pic>
        <p:nvPicPr>
          <p:cNvPr id="8"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749022"/>
            <a:ext cx="3375779" cy="421838"/>
          </a:xfrm>
          <a:prstGeom prst="rect">
            <a:avLst/>
          </a:prstGeom>
          <a:noFill/>
          <a:ln/>
        </p:spPr>
        <p:txBody>
          <a:bodyPr wrap="none" rtlCol="0" anchor="t"/>
          <a:lstStyle/>
          <a:p>
            <a:pPr indent="0" marL="0">
              <a:lnSpc>
                <a:spcPts val="3323"/>
              </a:lnSpc>
              <a:buNone/>
            </a:pPr>
            <a:r>
              <a:rPr lang="en-US" sz="2658" b="1" spc="-80" kern="0" dirty="0">
                <a:solidFill>
                  <a:srgbClr val="FFFFFF"/>
                </a:solidFill>
                <a:latin typeface="Inter" pitchFamily="34" charset="0"/>
                <a:ea typeface="Inter" pitchFamily="34" charset="-122"/>
                <a:cs typeface="Inter" pitchFamily="34" charset="-120"/>
              </a:rPr>
              <a:t>Dashboard 3:</a:t>
            </a:r>
            <a:endParaRPr lang="en-US" sz="2658" dirty="0"/>
          </a:p>
        </p:txBody>
      </p:sp>
      <p:sp>
        <p:nvSpPr>
          <p:cNvPr id="5" name="Text 3"/>
          <p:cNvSpPr/>
          <p:nvPr/>
        </p:nvSpPr>
        <p:spPr>
          <a:xfrm>
            <a:off x="787598" y="1620917"/>
            <a:ext cx="13055203" cy="360045"/>
          </a:xfrm>
          <a:prstGeom prst="rect">
            <a:avLst/>
          </a:prstGeom>
          <a:noFill/>
          <a:ln/>
        </p:spPr>
        <p:txBody>
          <a:bodyPr wrap="none" rtlCol="0" anchor="t"/>
          <a:lstStyle/>
          <a:p>
            <a:pPr indent="0" marL="0">
              <a:lnSpc>
                <a:spcPts val="2835"/>
              </a:lnSpc>
              <a:buNone/>
            </a:pPr>
            <a:r>
              <a:rPr lang="en-US" sz="1772" u="sng" spc="-35"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Amazon sales analysis</a:t>
            </a:r>
            <a:endParaRPr lang="en-US" sz="1772" dirty="0"/>
          </a:p>
        </p:txBody>
      </p:sp>
      <p:pic>
        <p:nvPicPr>
          <p:cNvPr id="6" name="Image 0" descr="preencoded.png">    </p:cNvPr>
          <p:cNvPicPr>
            <a:picLocks noChangeAspect="1"/>
          </p:cNvPicPr>
          <p:nvPr/>
        </p:nvPicPr>
        <p:blipFill>
          <a:blip r:embed="rId2"/>
          <a:stretch>
            <a:fillRect/>
          </a:stretch>
        </p:blipFill>
        <p:spPr>
          <a:xfrm>
            <a:off x="787598" y="2234089"/>
            <a:ext cx="11984117" cy="5246489"/>
          </a:xfrm>
          <a:prstGeom prst="rect">
            <a:avLst/>
          </a:prstGeom>
        </p:spPr>
      </p:pic>
      <p:pic>
        <p:nvPicPr>
          <p:cNvPr id="7"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1462445"/>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Insights:</a:t>
            </a:r>
            <a:endParaRPr lang="en-US" sz="4430" dirty="0"/>
          </a:p>
        </p:txBody>
      </p:sp>
      <p:sp>
        <p:nvSpPr>
          <p:cNvPr id="5" name="Text 3"/>
          <p:cNvSpPr/>
          <p:nvPr/>
        </p:nvSpPr>
        <p:spPr>
          <a:xfrm>
            <a:off x="1147643" y="2615803"/>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2014 had the highest Revenue Generated at 11.89 M, And in year 2014 also highest Profit was generated og 3.90 M.</a:t>
            </a:r>
            <a:endParaRPr lang="en-US" sz="1772" dirty="0"/>
          </a:p>
        </p:txBody>
      </p:sp>
      <p:sp>
        <p:nvSpPr>
          <p:cNvPr id="6" name="Text 4"/>
          <p:cNvSpPr/>
          <p:nvPr/>
        </p:nvSpPr>
        <p:spPr>
          <a:xfrm>
            <a:off x="1147643" y="3054548"/>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In the Month of Feburary 2017 highest Revenue was generated of 7.12M(approx).</a:t>
            </a:r>
            <a:endParaRPr lang="en-US" sz="1772" dirty="0"/>
          </a:p>
        </p:txBody>
      </p:sp>
      <p:sp>
        <p:nvSpPr>
          <p:cNvPr id="7" name="Text 5"/>
          <p:cNvSpPr/>
          <p:nvPr/>
        </p:nvSpPr>
        <p:spPr>
          <a:xfrm>
            <a:off x="1147643" y="3493294"/>
            <a:ext cx="12695158" cy="720090"/>
          </a:xfrm>
          <a:prstGeom prst="rect">
            <a:avLst/>
          </a:prstGeom>
          <a:noFill/>
          <a:ln/>
        </p:spPr>
        <p:txBody>
          <a:bodyPr wrap="squar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In first Quarted Highest Number of Revenue was generated and In Q2(Quarter 2) highest number of units were sold. and In Q3 least profit, revenue and units were solds.</a:t>
            </a:r>
            <a:endParaRPr lang="en-US" sz="1772" dirty="0"/>
          </a:p>
        </p:txBody>
      </p:sp>
      <p:sp>
        <p:nvSpPr>
          <p:cNvPr id="8" name="Text 6"/>
          <p:cNvSpPr/>
          <p:nvPr/>
        </p:nvSpPr>
        <p:spPr>
          <a:xfrm>
            <a:off x="1147643" y="4292084"/>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Highest selling item is Beverages followed by Household items. least selling item were cloths and Meat.</a:t>
            </a:r>
            <a:endParaRPr lang="en-US" sz="1772" dirty="0"/>
          </a:p>
        </p:txBody>
      </p:sp>
      <p:sp>
        <p:nvSpPr>
          <p:cNvPr id="9" name="Text 7"/>
          <p:cNvSpPr/>
          <p:nvPr/>
        </p:nvSpPr>
        <p:spPr>
          <a:xfrm>
            <a:off x="1147643" y="4730829"/>
            <a:ext cx="12695158" cy="720090"/>
          </a:xfrm>
          <a:prstGeom prst="rect">
            <a:avLst/>
          </a:prstGeom>
          <a:noFill/>
          <a:ln/>
        </p:spPr>
        <p:txBody>
          <a:bodyPr wrap="squar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 Revenue generated item is Household with a very signifincant number of 18M followed by Baby food (6M). least selling item were Fruits, Personal Care, beverages, snacks, cloths and Meat.</a:t>
            </a:r>
            <a:endParaRPr lang="en-US" sz="1772" dirty="0"/>
          </a:p>
        </p:txBody>
      </p:sp>
      <p:sp>
        <p:nvSpPr>
          <p:cNvPr id="10" name="Text 8"/>
          <p:cNvSpPr/>
          <p:nvPr/>
        </p:nvSpPr>
        <p:spPr>
          <a:xfrm>
            <a:off x="1147643" y="5529620"/>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Amongst the top 10 countries, the sales for the Sao Tome and Principe is highest among all countries and lowest in Tuvalu.</a:t>
            </a:r>
            <a:endParaRPr lang="en-US" sz="1772" dirty="0"/>
          </a:p>
        </p:txBody>
      </p:sp>
      <p:sp>
        <p:nvSpPr>
          <p:cNvPr id="11" name="Text 9"/>
          <p:cNvSpPr/>
          <p:nvPr/>
        </p:nvSpPr>
        <p:spPr>
          <a:xfrm>
            <a:off x="1147643" y="5968365"/>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Highest order Priority given to H type(contains 56% of the total percentage).</a:t>
            </a:r>
            <a:endParaRPr lang="en-US" sz="1772" dirty="0"/>
          </a:p>
        </p:txBody>
      </p:sp>
      <p:sp>
        <p:nvSpPr>
          <p:cNvPr id="12" name="Text 10"/>
          <p:cNvSpPr/>
          <p:nvPr/>
        </p:nvSpPr>
        <p:spPr>
          <a:xfrm>
            <a:off x="1147643" y="6407110"/>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 Revenue Generated Region is Sub saharan Africa and least is Euprope. Asia is in 3rd rank.</a:t>
            </a:r>
            <a:endParaRPr lang="en-US" sz="1772"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73998" y="893802"/>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Recommendations:</a:t>
            </a:r>
            <a:endParaRPr lang="en-US" sz="4430" dirty="0"/>
          </a:p>
        </p:txBody>
      </p:sp>
      <p:pic>
        <p:nvPicPr>
          <p:cNvPr id="6" name="Image 1" descr="preencoded.png">    </p:cNvPr>
          <p:cNvPicPr>
            <a:picLocks noChangeAspect="1"/>
          </p:cNvPicPr>
          <p:nvPr/>
        </p:nvPicPr>
        <p:blipFill>
          <a:blip r:embed="rId2"/>
          <a:stretch>
            <a:fillRect/>
          </a:stretch>
        </p:blipFill>
        <p:spPr>
          <a:xfrm>
            <a:off x="6273998" y="1934647"/>
            <a:ext cx="1125260" cy="1800344"/>
          </a:xfrm>
          <a:prstGeom prst="rect">
            <a:avLst/>
          </a:prstGeom>
        </p:spPr>
      </p:pic>
      <p:sp>
        <p:nvSpPr>
          <p:cNvPr id="7" name="Text 3"/>
          <p:cNvSpPr/>
          <p:nvPr/>
        </p:nvSpPr>
        <p:spPr>
          <a:xfrm>
            <a:off x="7736800" y="2159675"/>
            <a:ext cx="4007882"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Enhance Customer Experience</a:t>
            </a:r>
            <a:endParaRPr lang="en-US" sz="2215" dirty="0"/>
          </a:p>
        </p:txBody>
      </p:sp>
      <p:sp>
        <p:nvSpPr>
          <p:cNvPr id="8" name="Text 4"/>
          <p:cNvSpPr/>
          <p:nvPr/>
        </p:nvSpPr>
        <p:spPr>
          <a:xfrm>
            <a:off x="7736800" y="2646283"/>
            <a:ext cx="6106001" cy="720090"/>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Implement personalized recommendations, improve product selection, and streamline the purchasing process.</a:t>
            </a:r>
            <a:endParaRPr lang="en-US" sz="1772" dirty="0"/>
          </a:p>
        </p:txBody>
      </p:sp>
      <p:pic>
        <p:nvPicPr>
          <p:cNvPr id="9" name="Image 2" descr="preencoded.png">    </p:cNvPr>
          <p:cNvPicPr>
            <a:picLocks noChangeAspect="1"/>
          </p:cNvPicPr>
          <p:nvPr/>
        </p:nvPicPr>
        <p:blipFill>
          <a:blip r:embed="rId3"/>
          <a:stretch>
            <a:fillRect/>
          </a:stretch>
        </p:blipFill>
        <p:spPr>
          <a:xfrm>
            <a:off x="6273998" y="3734991"/>
            <a:ext cx="1125260" cy="1800344"/>
          </a:xfrm>
          <a:prstGeom prst="rect">
            <a:avLst/>
          </a:prstGeom>
        </p:spPr>
      </p:pic>
      <p:sp>
        <p:nvSpPr>
          <p:cNvPr id="10" name="Text 5"/>
          <p:cNvSpPr/>
          <p:nvPr/>
        </p:nvSpPr>
        <p:spPr>
          <a:xfrm>
            <a:off x="7736800" y="3960019"/>
            <a:ext cx="3299936"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Expand into New Markets</a:t>
            </a:r>
            <a:endParaRPr lang="en-US" sz="2215" dirty="0"/>
          </a:p>
        </p:txBody>
      </p:sp>
      <p:sp>
        <p:nvSpPr>
          <p:cNvPr id="11" name="Text 6"/>
          <p:cNvSpPr/>
          <p:nvPr/>
        </p:nvSpPr>
        <p:spPr>
          <a:xfrm>
            <a:off x="7736800" y="4446627"/>
            <a:ext cx="6106001" cy="720090"/>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Identify and capitalize on emerging growth opportunities in international markets.</a:t>
            </a:r>
            <a:endParaRPr lang="en-US" sz="1772" dirty="0"/>
          </a:p>
        </p:txBody>
      </p:sp>
      <p:pic>
        <p:nvPicPr>
          <p:cNvPr id="12" name="Image 3" descr="preencoded.png">    </p:cNvPr>
          <p:cNvPicPr>
            <a:picLocks noChangeAspect="1"/>
          </p:cNvPicPr>
          <p:nvPr/>
        </p:nvPicPr>
        <p:blipFill>
          <a:blip r:embed="rId4"/>
          <a:stretch>
            <a:fillRect/>
          </a:stretch>
        </p:blipFill>
        <p:spPr>
          <a:xfrm>
            <a:off x="6273998" y="5535335"/>
            <a:ext cx="1125260" cy="1800344"/>
          </a:xfrm>
          <a:prstGeom prst="rect">
            <a:avLst/>
          </a:prstGeom>
        </p:spPr>
      </p:pic>
      <p:sp>
        <p:nvSpPr>
          <p:cNvPr id="13" name="Text 7"/>
          <p:cNvSpPr/>
          <p:nvPr/>
        </p:nvSpPr>
        <p:spPr>
          <a:xfrm>
            <a:off x="7736800" y="5760363"/>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Optimize Operations</a:t>
            </a:r>
            <a:endParaRPr lang="en-US" sz="2215" dirty="0"/>
          </a:p>
        </p:txBody>
      </p:sp>
      <p:sp>
        <p:nvSpPr>
          <p:cNvPr id="14" name="Text 8"/>
          <p:cNvSpPr/>
          <p:nvPr/>
        </p:nvSpPr>
        <p:spPr>
          <a:xfrm>
            <a:off x="7736800" y="6246971"/>
            <a:ext cx="6106001" cy="720090"/>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Streamline the supply chain, logistics, and inventory management to improve efficiency and reduce costs.</a:t>
            </a:r>
            <a:endParaRPr lang="en-US" sz="177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2024-07-22T10:22:22Z</dcterms:created>
  <dcterms:modified xsi:type="dcterms:W3CDTF">2024-07-22T10:22:22Z</dcterms:modified>
</cp:coreProperties>
</file>